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webp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17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53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22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811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7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702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49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81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7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8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8EE3-BAA7-49D3-8853-712A7D4B1511}" type="datetimeFigureOut">
              <a:rPr lang="pl-PL" smtClean="0"/>
              <a:t>24.10.2025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1A65-67C6-49CB-BC58-D482A7D0DE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05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 9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337117 w 12192000"/>
              <a:gd name="connsiteY0" fmla="*/ 267419 h 6858000"/>
              <a:gd name="connsiteX1" fmla="*/ 284673 w 12192000"/>
              <a:gd name="connsiteY1" fmla="*/ 1319863 h 6858000"/>
              <a:gd name="connsiteX2" fmla="*/ 284673 w 12192000"/>
              <a:gd name="connsiteY2" fmla="*/ 5529511 h 6858000"/>
              <a:gd name="connsiteX3" fmla="*/ 1337117 w 12192000"/>
              <a:gd name="connsiteY3" fmla="*/ 6581955 h 6858000"/>
              <a:gd name="connsiteX4" fmla="*/ 10834757 w 12192000"/>
              <a:gd name="connsiteY4" fmla="*/ 6581955 h 6858000"/>
              <a:gd name="connsiteX5" fmla="*/ 11887201 w 12192000"/>
              <a:gd name="connsiteY5" fmla="*/ 5529511 h 6858000"/>
              <a:gd name="connsiteX6" fmla="*/ 11887201 w 12192000"/>
              <a:gd name="connsiteY6" fmla="*/ 1319863 h 6858000"/>
              <a:gd name="connsiteX7" fmla="*/ 10834757 w 12192000"/>
              <a:gd name="connsiteY7" fmla="*/ 26741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337117" y="267419"/>
                </a:moveTo>
                <a:cubicBezTo>
                  <a:pt x="755868" y="267419"/>
                  <a:pt x="284673" y="738614"/>
                  <a:pt x="284673" y="1319863"/>
                </a:cubicBezTo>
                <a:lnTo>
                  <a:pt x="284673" y="5529511"/>
                </a:lnTo>
                <a:cubicBezTo>
                  <a:pt x="284673" y="6110760"/>
                  <a:pt x="755868" y="6581955"/>
                  <a:pt x="1337117" y="6581955"/>
                </a:cubicBezTo>
                <a:lnTo>
                  <a:pt x="10834757" y="6581955"/>
                </a:lnTo>
                <a:cubicBezTo>
                  <a:pt x="11416006" y="6581955"/>
                  <a:pt x="11887201" y="6110760"/>
                  <a:pt x="11887201" y="5529511"/>
                </a:cubicBezTo>
                <a:lnTo>
                  <a:pt x="11887201" y="1319863"/>
                </a:lnTo>
                <a:cubicBezTo>
                  <a:pt x="11887201" y="738614"/>
                  <a:pt x="11416006" y="267419"/>
                  <a:pt x="10834757" y="2674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75" y="915524"/>
            <a:ext cx="8803450" cy="5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/>
          <a:stretch/>
        </p:blipFill>
        <p:spPr>
          <a:xfrm>
            <a:off x="8165802" y="356012"/>
            <a:ext cx="4026198" cy="6501988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36187" y="652538"/>
            <a:ext cx="689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Mity i fakty o krwiodawstwie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36186" y="2443199"/>
            <a:ext cx="7447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ssociate Sans Light" pitchFamily="50" charset="-18"/>
              </a:rPr>
              <a:t>❌ Mit: </a:t>
            </a:r>
            <a:r>
              <a:rPr lang="pl-PL" sz="2000" dirty="0">
                <a:latin typeface="Associate Sans Light" pitchFamily="50" charset="-18"/>
              </a:rPr>
              <a:t>Oddawanie krwi jest niebezpieczne</a:t>
            </a:r>
          </a:p>
          <a:p>
            <a:pPr marL="361950"/>
            <a:r>
              <a:rPr lang="pl-PL" sz="2000" b="1" dirty="0">
                <a:latin typeface="Associate Sans Light" pitchFamily="50" charset="-18"/>
              </a:rPr>
              <a:t>Fakt: </a:t>
            </a:r>
            <a:r>
              <a:rPr lang="pl-PL" sz="2000" dirty="0">
                <a:latin typeface="Associate Sans Light" pitchFamily="50" charset="-18"/>
              </a:rPr>
              <a:t>To jeden z najbezpieczniejszych zabiegów medycznych. Przeprowadzany przez wykwalifikowany personel w kontrolowanych warunkach.</a:t>
            </a:r>
          </a:p>
          <a:p>
            <a:endParaRPr lang="pl-PL" sz="2000" dirty="0">
              <a:latin typeface="Associate Sans Light" pitchFamily="50" charset="-18"/>
            </a:endParaRPr>
          </a:p>
          <a:p>
            <a:r>
              <a:rPr lang="pl-PL" sz="2000" b="1" dirty="0">
                <a:latin typeface="Associate Sans Light" pitchFamily="50" charset="-18"/>
              </a:rPr>
              <a:t>❌ Mit: </a:t>
            </a:r>
            <a:r>
              <a:rPr lang="pl-PL" sz="2000" dirty="0">
                <a:latin typeface="Associate Sans Light" pitchFamily="50" charset="-18"/>
              </a:rPr>
              <a:t>Nie mam odpowiedniej grupy krwi</a:t>
            </a:r>
          </a:p>
          <a:p>
            <a:pPr marL="361950"/>
            <a:r>
              <a:rPr lang="pl-PL" sz="2000" b="1" dirty="0">
                <a:latin typeface="Associate Sans Light" pitchFamily="50" charset="-18"/>
              </a:rPr>
              <a:t>Fakt: </a:t>
            </a:r>
            <a:r>
              <a:rPr lang="pl-PL" sz="2000" dirty="0">
                <a:latin typeface="Associate Sans Light" pitchFamily="50" charset="-18"/>
              </a:rPr>
              <a:t>Każda grupa krwi jest potrzebna! Szpitale potrzebują wszystkich rodzajów krwi codziennie.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936186" y="1418093"/>
            <a:ext cx="7447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ssociate Sans" pitchFamily="50" charset="-18"/>
              </a:rPr>
              <a:t>Wokół krwiodawstwa narosło wiele mitów, które powstrzymują ludzi przed ratowaniem życia. Poznaj prawdę!</a:t>
            </a:r>
          </a:p>
        </p:txBody>
      </p:sp>
      <p:sp>
        <p:nvSpPr>
          <p:cNvPr id="9" name="Znak plus 8"/>
          <p:cNvSpPr/>
          <p:nvPr/>
        </p:nvSpPr>
        <p:spPr>
          <a:xfrm>
            <a:off x="983414" y="2844410"/>
            <a:ext cx="341584" cy="335024"/>
          </a:xfrm>
          <a:prstGeom prst="mathPlus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Znak plus 9"/>
          <p:cNvSpPr/>
          <p:nvPr/>
        </p:nvSpPr>
        <p:spPr>
          <a:xfrm>
            <a:off x="988572" y="4325278"/>
            <a:ext cx="341584" cy="335024"/>
          </a:xfrm>
          <a:prstGeom prst="mathPlus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8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r="54591"/>
          <a:stretch/>
        </p:blipFill>
        <p:spPr>
          <a:xfrm>
            <a:off x="345054" y="2567"/>
            <a:ext cx="3666227" cy="6858000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247808" y="572500"/>
            <a:ext cx="7253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Korzyści zdrowotne dla dawcy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47808" y="3125460"/>
            <a:ext cx="74475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Associate Sans Light" pitchFamily="50" charset="-18"/>
              </a:rPr>
              <a:t>Zdrowie </a:t>
            </a:r>
            <a:r>
              <a:rPr lang="pl-PL" sz="2000" b="1" dirty="0" smtClean="0">
                <a:latin typeface="Associate Sans Light" pitchFamily="50" charset="-18"/>
              </a:rPr>
              <a:t>serca - </a:t>
            </a:r>
            <a:r>
              <a:rPr lang="pl-PL" sz="2000" dirty="0" smtClean="0">
                <a:latin typeface="Associate Sans Light" pitchFamily="50" charset="-18"/>
              </a:rPr>
              <a:t>Regularne </a:t>
            </a:r>
            <a:r>
              <a:rPr lang="pl-PL" sz="2000" dirty="0">
                <a:latin typeface="Associate Sans Light" pitchFamily="50" charset="-18"/>
              </a:rPr>
              <a:t>oddawanie krwi zmniejsza lepkość krwi i obniża ryzyko zawału serca oraz udaru mózgu nawet o 88%.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Associate Sans Light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Associate Sans Light" pitchFamily="50" charset="-18"/>
              </a:rPr>
              <a:t>Regeneracja </a:t>
            </a:r>
            <a:r>
              <a:rPr lang="pl-PL" sz="2000" b="1" dirty="0" smtClean="0">
                <a:latin typeface="Associate Sans Light" pitchFamily="50" charset="-18"/>
              </a:rPr>
              <a:t>organizmu - </a:t>
            </a:r>
            <a:r>
              <a:rPr lang="pl-PL" sz="2000" dirty="0" smtClean="0">
                <a:latin typeface="Associate Sans Light" pitchFamily="50" charset="-18"/>
              </a:rPr>
              <a:t>Oddanie </a:t>
            </a:r>
            <a:r>
              <a:rPr lang="pl-PL" sz="2000" dirty="0">
                <a:latin typeface="Associate Sans Light" pitchFamily="50" charset="-18"/>
              </a:rPr>
              <a:t>krwi stymuluje produkcję nowych komórek krwi, co pozytywnie wpływa na regenerację całego organizmu.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Associate Sans Light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latin typeface="Associate Sans Light" pitchFamily="50" charset="-18"/>
              </a:rPr>
              <a:t>Wsparcie </a:t>
            </a:r>
            <a:r>
              <a:rPr lang="pl-PL" sz="2000" b="1" dirty="0" smtClean="0">
                <a:latin typeface="Associate Sans Light" pitchFamily="50" charset="-18"/>
              </a:rPr>
              <a:t>wątroby - </a:t>
            </a:r>
            <a:r>
              <a:rPr lang="pl-PL" sz="2000" dirty="0" smtClean="0">
                <a:latin typeface="Associate Sans Light" pitchFamily="50" charset="-18"/>
              </a:rPr>
              <a:t>Redukcja </a:t>
            </a:r>
            <a:r>
              <a:rPr lang="pl-PL" sz="2000" dirty="0">
                <a:latin typeface="Associate Sans Light" pitchFamily="50" charset="-18"/>
              </a:rPr>
              <a:t>nadmiaru żelaza zmniejsza obciążenie wątroby i trzustki, wspierając ich prawidłowe funkcjonowanie.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162270" y="1418093"/>
            <a:ext cx="7618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ssociate Sans" pitchFamily="50" charset="-18"/>
              </a:rPr>
              <a:t>Oddawanie krwi to nie tylko akt altruizmu - niesie również konkretne korzyści zdrowotne dla dawcy. </a:t>
            </a:r>
            <a:r>
              <a:rPr lang="pl-PL" sz="2400" dirty="0" smtClean="0">
                <a:latin typeface="Associate Sans" pitchFamily="50" charset="-18"/>
              </a:rPr>
              <a:t>Regularni </a:t>
            </a:r>
            <a:r>
              <a:rPr lang="pl-PL" sz="2400" dirty="0">
                <a:latin typeface="Associate Sans" pitchFamily="50" charset="-18"/>
              </a:rPr>
              <a:t>krwiodawcy często cieszą się lepszym zdrowiem.</a:t>
            </a:r>
          </a:p>
        </p:txBody>
      </p:sp>
    </p:spTree>
    <p:extLst>
      <p:ext uri="{BB962C8B-B14F-4D97-AF65-F5344CB8AC3E}">
        <p14:creationId xmlns:p14="http://schemas.microsoft.com/office/powerpoint/2010/main" val="18036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86626" y="1754805"/>
            <a:ext cx="6413100" cy="3793291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151643" y="572500"/>
            <a:ext cx="5789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Rodzaje krwi </a:t>
            </a:r>
            <a:r>
              <a:rPr lang="pl-PL" sz="4000" dirty="0" smtClean="0">
                <a:latin typeface="Associate Sans" pitchFamily="50" charset="-18"/>
              </a:rPr>
              <a:t>i zgodność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162270" y="1418093"/>
            <a:ext cx="7618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ssociate Sans" pitchFamily="50" charset="-18"/>
              </a:rPr>
              <a:t>Krew dzieli się na osiem głównych grup według układu </a:t>
            </a:r>
            <a:r>
              <a:rPr lang="pl-PL" sz="2400" dirty="0">
                <a:solidFill>
                  <a:srgbClr val="FF0000"/>
                </a:solidFill>
                <a:latin typeface="Associate Sans" pitchFamily="50" charset="-18"/>
              </a:rPr>
              <a:t>AB0</a:t>
            </a:r>
            <a:r>
              <a:rPr lang="pl-PL" sz="2400" dirty="0">
                <a:latin typeface="Associate Sans" pitchFamily="50" charset="-18"/>
              </a:rPr>
              <a:t> i czynnika </a:t>
            </a:r>
            <a:r>
              <a:rPr lang="pl-PL" sz="2400" dirty="0">
                <a:solidFill>
                  <a:srgbClr val="FF0000"/>
                </a:solidFill>
                <a:latin typeface="Associate Sans" pitchFamily="50" charset="-18"/>
              </a:rPr>
              <a:t>Rh</a:t>
            </a:r>
            <a:r>
              <a:rPr lang="pl-PL" sz="2400" dirty="0">
                <a:latin typeface="Associate Sans" pitchFamily="50" charset="-18"/>
              </a:rPr>
              <a:t>. Zrozumienie zgodności jest kluczowe dla bezpiecznych transfuzji.</a:t>
            </a:r>
          </a:p>
        </p:txBody>
      </p:sp>
      <p:sp>
        <p:nvSpPr>
          <p:cNvPr id="2" name="Prostokąt 1"/>
          <p:cNvSpPr/>
          <p:nvPr/>
        </p:nvSpPr>
        <p:spPr>
          <a:xfrm>
            <a:off x="4751420" y="3051284"/>
            <a:ext cx="24171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0 Rh- </a:t>
            </a:r>
            <a:r>
              <a:rPr lang="pl-PL" sz="2800" dirty="0"/>
              <a:t>🌟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Dawca uniwersalny</a:t>
            </a:r>
          </a:p>
          <a:p>
            <a:pPr algn="ctr"/>
            <a:r>
              <a:rPr lang="pl-PL" sz="2800" dirty="0"/>
              <a:t>Może oddać każdemu, </a:t>
            </a:r>
          </a:p>
          <a:p>
            <a:pPr algn="ctr"/>
            <a:r>
              <a:rPr lang="pl-PL" sz="2800" dirty="0"/>
              <a:t>ale przyjmuje tylko </a:t>
            </a:r>
            <a:r>
              <a:rPr lang="pl-PL" sz="2800" b="1" dirty="0"/>
              <a:t>0-</a:t>
            </a:r>
          </a:p>
        </p:txBody>
      </p:sp>
      <p:sp>
        <p:nvSpPr>
          <p:cNvPr id="3" name="Prostokąt 2"/>
          <p:cNvSpPr/>
          <p:nvPr/>
        </p:nvSpPr>
        <p:spPr>
          <a:xfrm>
            <a:off x="8103405" y="3051285"/>
            <a:ext cx="25645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AB Rh+ </a:t>
            </a:r>
            <a:r>
              <a:rPr lang="pl-PL" sz="2800" dirty="0"/>
              <a:t>🎯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Biorca uniwersalny</a:t>
            </a:r>
          </a:p>
          <a:p>
            <a:pPr algn="ctr"/>
            <a:r>
              <a:rPr lang="pl-PL" sz="2800" dirty="0"/>
              <a:t>Przyjmuje od wszystkich, </a:t>
            </a:r>
          </a:p>
          <a:p>
            <a:pPr algn="ctr"/>
            <a:r>
              <a:rPr lang="pl-PL" sz="2800" dirty="0"/>
              <a:t>oddaje tylko </a:t>
            </a:r>
            <a:r>
              <a:rPr lang="pl-PL" sz="2800" b="1" dirty="0"/>
              <a:t>AB+</a:t>
            </a:r>
          </a:p>
        </p:txBody>
      </p:sp>
    </p:spTree>
    <p:extLst>
      <p:ext uri="{BB962C8B-B14F-4D97-AF65-F5344CB8AC3E}">
        <p14:creationId xmlns:p14="http://schemas.microsoft.com/office/powerpoint/2010/main" val="32808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01489" y="476496"/>
            <a:ext cx="5789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Rodzaje krwi </a:t>
            </a:r>
            <a:r>
              <a:rPr lang="pl-PL" sz="4000" dirty="0" smtClean="0">
                <a:latin typeface="Associate Sans" pitchFamily="50" charset="-18"/>
              </a:rPr>
              <a:t>i zgodność</a:t>
            </a:r>
            <a:endParaRPr lang="pl-PL" sz="1200" dirty="0">
              <a:latin typeface="Associate Sans" pitchFamily="50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"/>
          <a:stretch/>
        </p:blipFill>
        <p:spPr>
          <a:xfrm>
            <a:off x="2020187" y="1281532"/>
            <a:ext cx="7761917" cy="51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15033" y="710207"/>
            <a:ext cx="8804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Jak przygotować się do oddania krwi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31144" y="2379816"/>
            <a:ext cx="4077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ssociate Sans Light" pitchFamily="50" charset="-18"/>
              </a:rPr>
              <a:t>24 godziny przed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Pij dużo wody i soków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Unikaj alkoholu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Wyśpij się dobrze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Jedz pełnowartościowe posiłki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15033" y="1418093"/>
            <a:ext cx="10287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ssociate Sans" pitchFamily="50" charset="-18"/>
              </a:rPr>
              <a:t>Właściwe przygotowanie zapewnia komfortowe doświadczenie i maksymalizuje szanse na pomyślną donację. Postępuj zgodnie z poniższymi wskazówkami.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626713" y="4435444"/>
            <a:ext cx="3298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ssociate Sans Light" pitchFamily="50" charset="-18"/>
              </a:rPr>
              <a:t>Rano w dniu donacji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Zjedz lekkie śniadanie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Wypij 2-3 szklanki wody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Unikaj tłustych potraw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Nie pal papierosów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004169" y="4435444"/>
            <a:ext cx="3595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ssociate Sans Light" pitchFamily="50" charset="-18"/>
              </a:rPr>
              <a:t>Po donacji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Wypoczywaj 10-15 minut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Pij dużo płynów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Jedz przekąski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Unikaj wysiłku przez 24h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10053" y="2379816"/>
            <a:ext cx="3298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ssociate Sans Light" pitchFamily="50" charset="-18"/>
              </a:rPr>
              <a:t>Przed wyjściem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Weź dowód osobisty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Załóż wygodne ubranie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Zaplanuj czas na wizytę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Zrelaksuj się</a:t>
            </a:r>
          </a:p>
        </p:txBody>
      </p:sp>
      <p:sp>
        <p:nvSpPr>
          <p:cNvPr id="3" name="Strzałka zakrzywiona w prawo 2"/>
          <p:cNvSpPr/>
          <p:nvPr/>
        </p:nvSpPr>
        <p:spPr>
          <a:xfrm rot="19800284">
            <a:off x="1039533" y="4248233"/>
            <a:ext cx="1265274" cy="1626781"/>
          </a:xfrm>
          <a:prstGeom prst="curvedRightArrow">
            <a:avLst/>
          </a:pr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Strzałka zakrzywiona w prawo 13"/>
          <p:cNvSpPr/>
          <p:nvPr/>
        </p:nvSpPr>
        <p:spPr>
          <a:xfrm rot="14083360">
            <a:off x="6297142" y="4183866"/>
            <a:ext cx="1265274" cy="1626781"/>
          </a:xfrm>
          <a:prstGeom prst="curvedRightArrow">
            <a:avLst/>
          </a:pr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Strzałka zakrzywiona w prawo 14"/>
          <p:cNvSpPr/>
          <p:nvPr/>
        </p:nvSpPr>
        <p:spPr>
          <a:xfrm rot="7813758" flipV="1">
            <a:off x="9930200" y="2555800"/>
            <a:ext cx="1265274" cy="1626781"/>
          </a:xfrm>
          <a:prstGeom prst="curvedRightArrow">
            <a:avLst/>
          </a:pr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15033" y="710207"/>
            <a:ext cx="8804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Jak przygotować się do oddania krwi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29918" y="2740595"/>
            <a:ext cx="4790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ssociate Sans Light" pitchFamily="50" charset="-18"/>
              </a:rPr>
              <a:t>     Zalecane </a:t>
            </a:r>
            <a:r>
              <a:rPr lang="pl-PL" sz="2400" b="1" dirty="0">
                <a:latin typeface="Associate Sans Light" pitchFamily="50" charset="-18"/>
              </a:rPr>
              <a:t>produkty </a:t>
            </a:r>
            <a:endParaRPr lang="pl-PL" sz="2400" b="1" dirty="0" smtClean="0">
              <a:latin typeface="Associate Sans Light" pitchFamily="50" charset="-18"/>
            </a:endParaRPr>
          </a:p>
          <a:p>
            <a:pPr marL="446088"/>
            <a:r>
              <a:rPr lang="pl-PL" sz="2400" b="1" dirty="0" smtClean="0">
                <a:latin typeface="Associate Sans Light" pitchFamily="50" charset="-18"/>
              </a:rPr>
              <a:t>przed donacją</a:t>
            </a:r>
          </a:p>
          <a:p>
            <a:pPr marL="446088"/>
            <a:endParaRPr lang="pl-PL" sz="2400" b="1" dirty="0">
              <a:latin typeface="Associate Sans Light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Woda mineralna i soki owocowe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Pełnoziarniste pieczywo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Owoce i warzywa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Chude mięso i ryby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Produkty bogate w żelazo</a:t>
            </a:r>
          </a:p>
        </p:txBody>
      </p:sp>
      <p:sp>
        <p:nvSpPr>
          <p:cNvPr id="4" name="Prostokąt 3"/>
          <p:cNvSpPr/>
          <p:nvPr/>
        </p:nvSpPr>
        <p:spPr>
          <a:xfrm>
            <a:off x="1015033" y="1418093"/>
            <a:ext cx="10287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ssociate Sans" pitchFamily="50" charset="-18"/>
              </a:rPr>
              <a:t>Właściwe przygotowanie zapewnia komfortowe doświadczenie i maksymalizuje szanse na pomyślną donację. Postępuj zgodnie z poniższymi wskazówkami.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458907" y="2740595"/>
            <a:ext cx="37696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/>
            <a:r>
              <a:rPr lang="pl-PL" sz="2400" b="1" dirty="0" smtClean="0">
                <a:latin typeface="Associate Sans Light" pitchFamily="50" charset="-18"/>
              </a:rPr>
              <a:t>Produkty </a:t>
            </a:r>
            <a:r>
              <a:rPr lang="pl-PL" sz="2400" b="1" dirty="0">
                <a:latin typeface="Associate Sans Light" pitchFamily="50" charset="-18"/>
              </a:rPr>
              <a:t>do </a:t>
            </a:r>
            <a:r>
              <a:rPr lang="pl-PL" sz="2400" b="1" dirty="0" smtClean="0">
                <a:latin typeface="Associate Sans Light" pitchFamily="50" charset="-18"/>
              </a:rPr>
              <a:t>unikania</a:t>
            </a:r>
          </a:p>
          <a:p>
            <a:pPr marL="542925"/>
            <a:endParaRPr lang="pl-PL" sz="2400" b="1" dirty="0">
              <a:latin typeface="Associate Sans Light" pitchFamily="50" charset="-18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Alkohol (24h przed i po)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Tłuste i smażone potrawy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Napoje energetyczne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Fast food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pl-PL" sz="2400" dirty="0">
                <a:latin typeface="Associate Sans Light" pitchFamily="50" charset="-18"/>
              </a:rPr>
              <a:t>Papierosy przed donacją</a:t>
            </a:r>
          </a:p>
        </p:txBody>
      </p:sp>
      <p:sp>
        <p:nvSpPr>
          <p:cNvPr id="2" name="Znak plus 1"/>
          <p:cNvSpPr/>
          <p:nvPr/>
        </p:nvSpPr>
        <p:spPr>
          <a:xfrm>
            <a:off x="1429918" y="2764423"/>
            <a:ext cx="414885" cy="425524"/>
          </a:xfrm>
          <a:prstGeom prst="mathPlus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nożenie 4"/>
          <p:cNvSpPr/>
          <p:nvPr/>
        </p:nvSpPr>
        <p:spPr>
          <a:xfrm>
            <a:off x="6461219" y="2781675"/>
            <a:ext cx="493855" cy="493855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3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15033" y="710207"/>
            <a:ext cx="4525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Zostań bohaterem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15032" y="1418093"/>
            <a:ext cx="10829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ssociate Sans" pitchFamily="50" charset="-18"/>
              </a:rPr>
              <a:t>Dołącz do grona regularnych dawców </a:t>
            </a:r>
            <a:r>
              <a:rPr lang="pl-PL" sz="2000" dirty="0" smtClean="0">
                <a:latin typeface="Associate Sans" pitchFamily="50" charset="-18"/>
              </a:rPr>
              <a:t>krwi Każdy </a:t>
            </a:r>
            <a:r>
              <a:rPr lang="pl-PL" sz="2000" dirty="0">
                <a:latin typeface="Associate Sans" pitchFamily="50" charset="-18"/>
              </a:rPr>
              <a:t>może zostać bohaterem. Nie potrzebujesz </a:t>
            </a:r>
            <a:r>
              <a:rPr lang="pl-PL" sz="2000" b="1" dirty="0" err="1">
                <a:solidFill>
                  <a:srgbClr val="D52B1E"/>
                </a:solidFill>
                <a:latin typeface="Associate Sans" pitchFamily="50" charset="-18"/>
              </a:rPr>
              <a:t>supermocy</a:t>
            </a:r>
            <a:r>
              <a:rPr lang="pl-PL" sz="2000" dirty="0">
                <a:latin typeface="Associate Sans" pitchFamily="50" charset="-18"/>
              </a:rPr>
              <a:t> - wystarczy pół godziny czasu i wielkie serce. </a:t>
            </a:r>
            <a:r>
              <a:rPr lang="pl-PL" sz="2000" dirty="0" smtClean="0">
                <a:latin typeface="Associate Sans" pitchFamily="50" charset="-18"/>
              </a:rPr>
              <a:t>Regularne </a:t>
            </a:r>
            <a:r>
              <a:rPr lang="pl-PL" sz="2000" dirty="0">
                <a:latin typeface="Associate Sans" pitchFamily="50" charset="-18"/>
              </a:rPr>
              <a:t>oddawanie krwi to jeden z najprostszych sposobów, aby realnie wpłynąć na życie innych ludzi.</a:t>
            </a:r>
          </a:p>
        </p:txBody>
      </p:sp>
      <p:grpSp>
        <p:nvGrpSpPr>
          <p:cNvPr id="19" name="Grupa 18"/>
          <p:cNvGrpSpPr/>
          <p:nvPr/>
        </p:nvGrpSpPr>
        <p:grpSpPr>
          <a:xfrm>
            <a:off x="1015032" y="2919586"/>
            <a:ext cx="10500027" cy="444112"/>
            <a:chOff x="1113786" y="2697530"/>
            <a:chExt cx="10500027" cy="444112"/>
          </a:xfrm>
        </p:grpSpPr>
        <p:sp>
          <p:nvSpPr>
            <p:cNvPr id="8" name="pole tekstowe 7"/>
            <p:cNvSpPr txBox="1"/>
            <p:nvPr/>
          </p:nvSpPr>
          <p:spPr>
            <a:xfrm>
              <a:off x="1528671" y="2741532"/>
              <a:ext cx="100851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b="1" dirty="0">
                  <a:latin typeface="Associate Sans Light" pitchFamily="50" charset="-18"/>
                </a:rPr>
                <a:t>Znajdź </a:t>
              </a:r>
              <a:r>
                <a:rPr lang="pl-PL" sz="2000" b="1" dirty="0" smtClean="0">
                  <a:latin typeface="Associate Sans Light" pitchFamily="50" charset="-18"/>
                </a:rPr>
                <a:t>centrum - </a:t>
              </a:r>
              <a:r>
                <a:rPr lang="pl-PL" sz="2000" dirty="0" smtClean="0">
                  <a:latin typeface="Associate Sans Light" pitchFamily="50" charset="-18"/>
                </a:rPr>
                <a:t>Wyszukaj </a:t>
              </a:r>
              <a:r>
                <a:rPr lang="pl-PL" sz="2000" dirty="0">
                  <a:latin typeface="Associate Sans Light" pitchFamily="50" charset="-18"/>
                </a:rPr>
                <a:t>najbliższe centrum krwiodawstwa w swojej okolicy</a:t>
              </a:r>
            </a:p>
          </p:txBody>
        </p:sp>
        <p:sp>
          <p:nvSpPr>
            <p:cNvPr id="2" name="Znak plus 1"/>
            <p:cNvSpPr/>
            <p:nvPr/>
          </p:nvSpPr>
          <p:spPr>
            <a:xfrm>
              <a:off x="1113786" y="2697530"/>
              <a:ext cx="414885" cy="425524"/>
            </a:xfrm>
            <a:prstGeom prst="mathPlus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334022" y="3727035"/>
            <a:ext cx="6833569" cy="425524"/>
            <a:chOff x="1534254" y="3520754"/>
            <a:chExt cx="6833569" cy="425524"/>
          </a:xfrm>
        </p:grpSpPr>
        <p:sp>
          <p:nvSpPr>
            <p:cNvPr id="10" name="pole tekstowe 9"/>
            <p:cNvSpPr txBox="1"/>
            <p:nvPr/>
          </p:nvSpPr>
          <p:spPr>
            <a:xfrm>
              <a:off x="1949139" y="3564756"/>
              <a:ext cx="6418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latin typeface="Associate Sans Light" pitchFamily="50" charset="-18"/>
                </a:rPr>
                <a:t>Umów </a:t>
              </a:r>
              <a:r>
                <a:rPr lang="pl-PL" b="1" dirty="0" smtClean="0">
                  <a:latin typeface="Associate Sans Light" pitchFamily="50" charset="-18"/>
                </a:rPr>
                <a:t>wizytę - </a:t>
              </a:r>
              <a:r>
                <a:rPr lang="pl-PL" dirty="0" smtClean="0">
                  <a:latin typeface="Associate Sans Light" pitchFamily="50" charset="-18"/>
                </a:rPr>
                <a:t>Zarejestruj </a:t>
              </a:r>
              <a:r>
                <a:rPr lang="pl-PL" dirty="0">
                  <a:latin typeface="Associate Sans Light" pitchFamily="50" charset="-18"/>
                </a:rPr>
                <a:t>się online lub przyjdź osobiście</a:t>
              </a:r>
            </a:p>
          </p:txBody>
        </p:sp>
        <p:sp>
          <p:nvSpPr>
            <p:cNvPr id="11" name="Znak plus 10"/>
            <p:cNvSpPr/>
            <p:nvPr/>
          </p:nvSpPr>
          <p:spPr>
            <a:xfrm>
              <a:off x="1534254" y="3520754"/>
              <a:ext cx="414885" cy="425524"/>
            </a:xfrm>
            <a:prstGeom prst="mathPlus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653012" y="4515896"/>
            <a:ext cx="8435541" cy="425524"/>
            <a:chOff x="2381099" y="4263524"/>
            <a:chExt cx="8435541" cy="425524"/>
          </a:xfrm>
        </p:grpSpPr>
        <p:sp>
          <p:nvSpPr>
            <p:cNvPr id="14" name="pole tekstowe 13"/>
            <p:cNvSpPr txBox="1"/>
            <p:nvPr/>
          </p:nvSpPr>
          <p:spPr>
            <a:xfrm>
              <a:off x="2795983" y="4307526"/>
              <a:ext cx="802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latin typeface="Associate Sans Light" pitchFamily="50" charset="-18"/>
                </a:rPr>
                <a:t>Oddaj krew - </a:t>
              </a:r>
              <a:r>
                <a:rPr lang="pl-PL" dirty="0">
                  <a:latin typeface="Associate Sans Light" pitchFamily="50" charset="-18"/>
                </a:rPr>
                <a:t>Proces jest prosty, bezpieczny i trwa tylko 5-10 minut</a:t>
              </a:r>
            </a:p>
          </p:txBody>
        </p:sp>
        <p:sp>
          <p:nvSpPr>
            <p:cNvPr id="15" name="Znak plus 14"/>
            <p:cNvSpPr/>
            <p:nvPr/>
          </p:nvSpPr>
          <p:spPr>
            <a:xfrm>
              <a:off x="2381099" y="4263524"/>
              <a:ext cx="414885" cy="425524"/>
            </a:xfrm>
            <a:prstGeom prst="mathPlus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1972002" y="5304757"/>
            <a:ext cx="8435541" cy="425524"/>
            <a:chOff x="3040532" y="5082701"/>
            <a:chExt cx="8435541" cy="425524"/>
          </a:xfrm>
        </p:grpSpPr>
        <p:sp>
          <p:nvSpPr>
            <p:cNvPr id="16" name="pole tekstowe 15"/>
            <p:cNvSpPr txBox="1"/>
            <p:nvPr/>
          </p:nvSpPr>
          <p:spPr>
            <a:xfrm>
              <a:off x="3455416" y="5126703"/>
              <a:ext cx="8020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latin typeface="Associate Sans Light" pitchFamily="50" charset="-18"/>
                </a:rPr>
                <a:t>Wróć ponownie - </a:t>
              </a:r>
              <a:r>
                <a:rPr lang="pl-PL" dirty="0">
                  <a:latin typeface="Associate Sans Light" pitchFamily="50" charset="-18"/>
                </a:rPr>
                <a:t>Mężczyźni co 8 tygodni, kobiety co 12 tygodni</a:t>
              </a:r>
            </a:p>
          </p:txBody>
        </p:sp>
        <p:sp>
          <p:nvSpPr>
            <p:cNvPr id="17" name="Znak plus 16"/>
            <p:cNvSpPr/>
            <p:nvPr/>
          </p:nvSpPr>
          <p:spPr>
            <a:xfrm>
              <a:off x="3040532" y="5082701"/>
              <a:ext cx="414885" cy="425524"/>
            </a:xfrm>
            <a:prstGeom prst="mathPlus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1806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r="22185"/>
          <a:stretch/>
        </p:blipFill>
        <p:spPr>
          <a:xfrm>
            <a:off x="318977" y="299354"/>
            <a:ext cx="4699590" cy="6558646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35946" y="700636"/>
            <a:ext cx="49074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Dlaczego warto być </a:t>
            </a:r>
            <a:endParaRPr lang="pl-PL" sz="4000" dirty="0" smtClean="0">
              <a:latin typeface="Associate Sans" pitchFamily="50" charset="-18"/>
            </a:endParaRPr>
          </a:p>
          <a:p>
            <a:r>
              <a:rPr lang="pl-PL" sz="4000" dirty="0" smtClean="0">
                <a:latin typeface="Associate Sans" pitchFamily="50" charset="-18"/>
              </a:rPr>
              <a:t>regularnym </a:t>
            </a:r>
            <a:r>
              <a:rPr lang="pl-PL" sz="4000" dirty="0">
                <a:latin typeface="Associate Sans" pitchFamily="50" charset="-18"/>
              </a:rPr>
              <a:t>dawcą?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37544" y="2355903"/>
            <a:ext cx="58266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Associate Sans" pitchFamily="50" charset="-18"/>
              </a:rPr>
              <a:t>Ratujesz </a:t>
            </a:r>
            <a:r>
              <a:rPr lang="pl-PL" sz="2800" dirty="0">
                <a:latin typeface="Associate Sans" pitchFamily="50" charset="-18"/>
              </a:rPr>
              <a:t>życie wielokrotnie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Associate Sans" pitchFamily="50" charset="-18"/>
              </a:rPr>
              <a:t>Regularne monitorowanie zdrowia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Associate Sans" pitchFamily="50" charset="-18"/>
              </a:rPr>
              <a:t>Korzyści dla Twojego organizmu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Associate Sans" pitchFamily="50" charset="-18"/>
              </a:rPr>
              <a:t>Stajesz się częścią wspólnoty bohaterów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Associate Sans" pitchFamily="50" charset="-18"/>
              </a:rPr>
              <a:t>Inspirujesz innych do działania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>
                <a:latin typeface="Associate Sans" pitchFamily="50" charset="-18"/>
              </a:rPr>
              <a:t>Zniżki i ulgi dla honorowych dawców</a:t>
            </a:r>
          </a:p>
        </p:txBody>
      </p:sp>
    </p:spTree>
    <p:extLst>
      <p:ext uri="{BB962C8B-B14F-4D97-AF65-F5344CB8AC3E}">
        <p14:creationId xmlns:p14="http://schemas.microsoft.com/office/powerpoint/2010/main" val="39997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10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337117 w 12192000"/>
              <a:gd name="connsiteY0" fmla="*/ 267419 h 6858000"/>
              <a:gd name="connsiteX1" fmla="*/ 284673 w 12192000"/>
              <a:gd name="connsiteY1" fmla="*/ 1319863 h 6858000"/>
              <a:gd name="connsiteX2" fmla="*/ 284673 w 12192000"/>
              <a:gd name="connsiteY2" fmla="*/ 5529511 h 6858000"/>
              <a:gd name="connsiteX3" fmla="*/ 1337117 w 12192000"/>
              <a:gd name="connsiteY3" fmla="*/ 6581955 h 6858000"/>
              <a:gd name="connsiteX4" fmla="*/ 10834757 w 12192000"/>
              <a:gd name="connsiteY4" fmla="*/ 6581955 h 6858000"/>
              <a:gd name="connsiteX5" fmla="*/ 11887201 w 12192000"/>
              <a:gd name="connsiteY5" fmla="*/ 5529511 h 6858000"/>
              <a:gd name="connsiteX6" fmla="*/ 11887201 w 12192000"/>
              <a:gd name="connsiteY6" fmla="*/ 1319863 h 6858000"/>
              <a:gd name="connsiteX7" fmla="*/ 10834757 w 12192000"/>
              <a:gd name="connsiteY7" fmla="*/ 26741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337117" y="267419"/>
                </a:moveTo>
                <a:cubicBezTo>
                  <a:pt x="755868" y="267419"/>
                  <a:pt x="284673" y="738614"/>
                  <a:pt x="284673" y="1319863"/>
                </a:cubicBezTo>
                <a:lnTo>
                  <a:pt x="284673" y="5529511"/>
                </a:lnTo>
                <a:cubicBezTo>
                  <a:pt x="284673" y="6110760"/>
                  <a:pt x="755868" y="6581955"/>
                  <a:pt x="1337117" y="6581955"/>
                </a:cubicBezTo>
                <a:lnTo>
                  <a:pt x="10834757" y="6581955"/>
                </a:lnTo>
                <a:cubicBezTo>
                  <a:pt x="11416006" y="6581955"/>
                  <a:pt x="11887201" y="6110760"/>
                  <a:pt x="11887201" y="5529511"/>
                </a:cubicBezTo>
                <a:lnTo>
                  <a:pt x="11887201" y="1319863"/>
                </a:lnTo>
                <a:cubicBezTo>
                  <a:pt x="11887201" y="738614"/>
                  <a:pt x="11416006" y="267419"/>
                  <a:pt x="10834757" y="2674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857445" y="4610482"/>
            <a:ext cx="447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smtClean="0">
                <a:latin typeface="Associate Sans Light" pitchFamily="50" charset="-18"/>
              </a:rPr>
              <a:t>Warszawa.wschod@pck.pl</a:t>
            </a:r>
          </a:p>
          <a:p>
            <a:pPr algn="ctr"/>
            <a:r>
              <a:rPr lang="pl-PL" sz="1600" smtClean="0">
                <a:latin typeface="Associate Sans Light" pitchFamily="50" charset="-18"/>
              </a:rPr>
              <a:t>ul. Łojewska 22, 03-392 Warszawa</a:t>
            </a:r>
            <a:endParaRPr lang="pl-PL" sz="1600" dirty="0" smtClean="0">
              <a:latin typeface="Associate Sans Light" pitchFamily="50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94" y="384534"/>
            <a:ext cx="3572612" cy="404513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628789" y="5376075"/>
            <a:ext cx="2934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Associate Sans Light" pitchFamily="50" charset="-18"/>
              </a:rPr>
              <a:t>Prezes Oddziału Rejonowego</a:t>
            </a:r>
          </a:p>
          <a:p>
            <a:pPr algn="ctr"/>
            <a:r>
              <a:rPr lang="pl-PL" sz="1600" dirty="0" smtClean="0">
                <a:latin typeface="Associate Sans Light" pitchFamily="50" charset="-18"/>
              </a:rPr>
              <a:t>Piotr Szklany</a:t>
            </a:r>
          </a:p>
          <a:p>
            <a:pPr algn="ctr"/>
            <a:r>
              <a:rPr lang="pl-PL" sz="1600" dirty="0" smtClean="0">
                <a:latin typeface="Associate Sans Light" pitchFamily="50" charset="-18"/>
              </a:rPr>
              <a:t>piotr.szklany@pck.pl</a:t>
            </a:r>
            <a:endParaRPr lang="pl-PL" sz="1600" dirty="0" smtClean="0">
              <a:latin typeface="Associate Sans Light" pitchFamily="50" charset="-18"/>
            </a:endParaRPr>
          </a:p>
          <a:p>
            <a:pPr algn="ctr"/>
            <a:r>
              <a:rPr lang="pl-PL" sz="1600" dirty="0" smtClean="0">
                <a:latin typeface="Associate Sans Light" pitchFamily="50" charset="-18"/>
              </a:rPr>
              <a:t>+48 60</a:t>
            </a:r>
            <a:r>
              <a:rPr lang="pl-PL" sz="1600" dirty="0" smtClean="0">
                <a:latin typeface="Associate Sans Light" pitchFamily="50" charset="-18"/>
              </a:rPr>
              <a:t>6 82 55 99</a:t>
            </a:r>
            <a:endParaRPr lang="pl-PL" sz="1600" dirty="0">
              <a:latin typeface="Associate Sans Light" pitchFamily="50" charset="-1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48742" y="2721044"/>
            <a:ext cx="2812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Associate Sans Light" pitchFamily="50" charset="-18"/>
              </a:rPr>
              <a:t>Szkolne Koła PCK</a:t>
            </a:r>
          </a:p>
          <a:p>
            <a:pPr algn="ctr"/>
            <a:r>
              <a:rPr lang="pl-PL" sz="2000" dirty="0" smtClean="0">
                <a:latin typeface="Associate Sans Light" pitchFamily="50" charset="-18"/>
              </a:rPr>
              <a:t>Materiały dla nauczycieli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410755" y="4842592"/>
            <a:ext cx="28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Associate Sans Light" pitchFamily="50" charset="-18"/>
              </a:rPr>
              <a:t>Humanitaryzm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48742" y="4837139"/>
            <a:ext cx="28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Associate Sans Light" pitchFamily="50" charset="-18"/>
              </a:rPr>
              <a:t>Ratownictwo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8410755" y="3031547"/>
            <a:ext cx="28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Associate Sans Light" pitchFamily="50" charset="-18"/>
              </a:rPr>
              <a:t>Pomoc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48742" y="1220503"/>
            <a:ext cx="28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Associate Sans Light" pitchFamily="50" charset="-18"/>
              </a:rPr>
              <a:t>Krwiodawstwo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8334554" y="1220503"/>
            <a:ext cx="28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Associate Sans Light" pitchFamily="50" charset="-18"/>
              </a:rPr>
              <a:t>Pierwsza pomoc</a:t>
            </a:r>
            <a:endParaRPr lang="pl-PL" sz="2000" dirty="0">
              <a:latin typeface="Associate Sans Light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6079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8" y="265093"/>
            <a:ext cx="5814321" cy="2126018"/>
          </a:xfrm>
          <a:prstGeom prst="rect">
            <a:avLst/>
          </a:prstGeom>
        </p:spPr>
      </p:pic>
      <p:sp>
        <p:nvSpPr>
          <p:cNvPr id="11" name="Dowolny kształt 10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337117 w 12192000"/>
              <a:gd name="connsiteY0" fmla="*/ 267419 h 6858000"/>
              <a:gd name="connsiteX1" fmla="*/ 284673 w 12192000"/>
              <a:gd name="connsiteY1" fmla="*/ 1319863 h 6858000"/>
              <a:gd name="connsiteX2" fmla="*/ 284673 w 12192000"/>
              <a:gd name="connsiteY2" fmla="*/ 5529511 h 6858000"/>
              <a:gd name="connsiteX3" fmla="*/ 1337117 w 12192000"/>
              <a:gd name="connsiteY3" fmla="*/ 6581955 h 6858000"/>
              <a:gd name="connsiteX4" fmla="*/ 10834757 w 12192000"/>
              <a:gd name="connsiteY4" fmla="*/ 6581955 h 6858000"/>
              <a:gd name="connsiteX5" fmla="*/ 11887201 w 12192000"/>
              <a:gd name="connsiteY5" fmla="*/ 5529511 h 6858000"/>
              <a:gd name="connsiteX6" fmla="*/ 11887201 w 12192000"/>
              <a:gd name="connsiteY6" fmla="*/ 1319863 h 6858000"/>
              <a:gd name="connsiteX7" fmla="*/ 10834757 w 12192000"/>
              <a:gd name="connsiteY7" fmla="*/ 26741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337117" y="267419"/>
                </a:moveTo>
                <a:cubicBezTo>
                  <a:pt x="755868" y="267419"/>
                  <a:pt x="284673" y="738614"/>
                  <a:pt x="284673" y="1319863"/>
                </a:cubicBezTo>
                <a:lnTo>
                  <a:pt x="284673" y="5529511"/>
                </a:lnTo>
                <a:cubicBezTo>
                  <a:pt x="284673" y="6110760"/>
                  <a:pt x="755868" y="6581955"/>
                  <a:pt x="1337117" y="6581955"/>
                </a:cubicBezTo>
                <a:lnTo>
                  <a:pt x="10834757" y="6581955"/>
                </a:lnTo>
                <a:cubicBezTo>
                  <a:pt x="11416006" y="6581955"/>
                  <a:pt x="11887201" y="6110760"/>
                  <a:pt x="11887201" y="5529511"/>
                </a:cubicBezTo>
                <a:lnTo>
                  <a:pt x="11887201" y="1319863"/>
                </a:lnTo>
                <a:cubicBezTo>
                  <a:pt x="11887201" y="738614"/>
                  <a:pt x="11416006" y="267419"/>
                  <a:pt x="10834757" y="2674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550958" y="2327708"/>
            <a:ext cx="7090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latin typeface="Associate Sans" pitchFamily="50" charset="-18"/>
              </a:rPr>
              <a:t>Krwiodawstwo</a:t>
            </a:r>
            <a:endParaRPr lang="pl-PL" sz="3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472266" y="3799323"/>
            <a:ext cx="724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Associate Sans Light" pitchFamily="50" charset="-18"/>
              </a:rPr>
              <a:t>Ratowanie </a:t>
            </a:r>
            <a:r>
              <a:rPr lang="pl-PL" sz="3600" dirty="0" smtClean="0">
                <a:latin typeface="Associate Sans Light" pitchFamily="50" charset="-18"/>
              </a:rPr>
              <a:t>życia kroplą </a:t>
            </a:r>
            <a:r>
              <a:rPr lang="pl-PL" sz="3600" dirty="0">
                <a:latin typeface="Associate Sans Light" pitchFamily="50" charset="-18"/>
              </a:rPr>
              <a:t>po kropli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125009" y="4845517"/>
            <a:ext cx="79419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Każda kropla krwi ma moc ratowania ludzkiego życia. </a:t>
            </a:r>
            <a:endParaRPr lang="pl-PL" sz="2800" dirty="0" smtClean="0"/>
          </a:p>
          <a:p>
            <a:pPr algn="ctr"/>
            <a:r>
              <a:rPr lang="pl-PL" sz="2800" dirty="0" smtClean="0"/>
              <a:t>Odkryj</a:t>
            </a:r>
            <a:r>
              <a:rPr lang="pl-PL" sz="2800" dirty="0"/>
              <a:t>, jak możesz stać się bohaterem dla kogoś, </a:t>
            </a:r>
            <a:endParaRPr lang="pl-PL" sz="2800" dirty="0" smtClean="0"/>
          </a:p>
          <a:p>
            <a:pPr algn="ctr"/>
            <a:r>
              <a:rPr lang="pl-PL" sz="2800" dirty="0" smtClean="0"/>
              <a:t>kto </a:t>
            </a:r>
            <a:r>
              <a:rPr lang="pl-PL" sz="2800" dirty="0"/>
              <a:t>naprawdę tego potrzebuje.</a:t>
            </a:r>
          </a:p>
        </p:txBody>
      </p:sp>
    </p:spTree>
    <p:extLst>
      <p:ext uri="{BB962C8B-B14F-4D97-AF65-F5344CB8AC3E}">
        <p14:creationId xmlns:p14="http://schemas.microsoft.com/office/powerpoint/2010/main" val="237118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/>
          <p:cNvPicPr>
            <a:picLocks noChangeAspect="1"/>
          </p:cNvPicPr>
          <p:nvPr/>
        </p:nvPicPr>
        <p:blipFill rotWithShape="1">
          <a:blip r:embed="rId2"/>
          <a:srcRect r="22546"/>
          <a:stretch/>
        </p:blipFill>
        <p:spPr>
          <a:xfrm>
            <a:off x="8059083" y="-113016"/>
            <a:ext cx="3983392" cy="6858000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6"/>
            <a:ext cx="12192000" cy="6971016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24057" y="570345"/>
            <a:ext cx="59819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latin typeface="Associate Sans" pitchFamily="50" charset="-18"/>
              </a:rPr>
              <a:t>Dlaczego krwiodawstwo </a:t>
            </a:r>
          </a:p>
          <a:p>
            <a:r>
              <a:rPr lang="pl-PL" sz="4000" dirty="0" smtClean="0">
                <a:latin typeface="Associate Sans" pitchFamily="50" charset="-18"/>
              </a:rPr>
              <a:t>jest tak ważne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224057" y="2016591"/>
            <a:ext cx="6389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Associate Sans Light" pitchFamily="50" charset="-18"/>
              </a:rPr>
              <a:t>Codziennie tysiące pacjentów w polskich szpitalach potrzebuje krwi. Od ofiar wypadków po chorych na nowotwory - krew ratuje życie w każdej sytuacji krytycznej.</a:t>
            </a:r>
            <a:endParaRPr lang="pl-PL" sz="2400" dirty="0">
              <a:latin typeface="Associate Sans Light" pitchFamily="50" charset="-1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219938" y="3919122"/>
            <a:ext cx="1580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rgbClr val="D52B1E"/>
                </a:solidFill>
                <a:latin typeface="Associate Sans Medium" pitchFamily="50" charset="-18"/>
              </a:rPr>
              <a:t>1 Mln</a:t>
            </a:r>
            <a:endParaRPr lang="pl-PL" sz="4800" dirty="0">
              <a:solidFill>
                <a:srgbClr val="D52B1E"/>
              </a:solidFill>
              <a:latin typeface="Associate Sans Medium" pitchFamily="50" charset="-1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12783" y="3932854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rgbClr val="D52B1E"/>
                </a:solidFill>
                <a:latin typeface="Associate Sans Medium" pitchFamily="50" charset="-18"/>
              </a:rPr>
              <a:t>450 ml</a:t>
            </a:r>
            <a:endParaRPr lang="pl-PL" sz="4800" dirty="0">
              <a:solidFill>
                <a:srgbClr val="D52B1E"/>
              </a:solidFill>
              <a:latin typeface="Associate Sans Medium" pitchFamily="50" charset="-1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353854" y="3919122"/>
            <a:ext cx="679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>
                <a:solidFill>
                  <a:srgbClr val="D52B1E"/>
                </a:solidFill>
                <a:latin typeface="Associate Sans Medium" pitchFamily="50" charset="-18"/>
              </a:rPr>
              <a:t>3 </a:t>
            </a:r>
            <a:endParaRPr lang="pl-PL" sz="4800" dirty="0">
              <a:solidFill>
                <a:srgbClr val="D52B1E"/>
              </a:solidFill>
              <a:latin typeface="Associate Sans Medium" pitchFamily="50" charset="-18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14937" y="4821229"/>
            <a:ext cx="158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Associate Sans" pitchFamily="50" charset="-18"/>
              </a:rPr>
              <a:t>Jednostek </a:t>
            </a:r>
            <a:r>
              <a:rPr lang="pl-PL" sz="1600" dirty="0">
                <a:latin typeface="Associate Sans" pitchFamily="50" charset="-18"/>
              </a:rPr>
              <a:t>krwi</a:t>
            </a:r>
          </a:p>
          <a:p>
            <a:pPr algn="ctr"/>
            <a:r>
              <a:rPr lang="pl-PL" sz="1600" dirty="0">
                <a:latin typeface="Associate Sans" pitchFamily="50" charset="-18"/>
              </a:rPr>
              <a:t>Rocznie potrzebnych </a:t>
            </a:r>
          </a:p>
          <a:p>
            <a:pPr algn="ctr"/>
            <a:r>
              <a:rPr lang="pl-PL" sz="1600" dirty="0">
                <a:latin typeface="Associate Sans" pitchFamily="50" charset="-18"/>
              </a:rPr>
              <a:t>w </a:t>
            </a:r>
            <a:r>
              <a:rPr lang="pl-PL" sz="1600" dirty="0" smtClean="0">
                <a:latin typeface="Associate Sans" pitchFamily="50" charset="-18"/>
              </a:rPr>
              <a:t>Polsce</a:t>
            </a:r>
            <a:endParaRPr lang="pl-PL" sz="1600" dirty="0">
              <a:latin typeface="Associate Sans" pitchFamily="50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929710" y="4756226"/>
            <a:ext cx="1295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ssociate Sans" pitchFamily="50" charset="-18"/>
              </a:rPr>
              <a:t>Mililitrów</a:t>
            </a:r>
          </a:p>
          <a:p>
            <a:pPr algn="ctr"/>
            <a:r>
              <a:rPr lang="pl-PL" sz="1600" dirty="0">
                <a:latin typeface="Associate Sans" pitchFamily="50" charset="-18"/>
              </a:rPr>
              <a:t>Jedna </a:t>
            </a:r>
            <a:endParaRPr lang="pl-PL" sz="1600" dirty="0" smtClean="0">
              <a:latin typeface="Associate Sans" pitchFamily="50" charset="-18"/>
            </a:endParaRPr>
          </a:p>
          <a:p>
            <a:pPr algn="ctr"/>
            <a:r>
              <a:rPr lang="pl-PL" sz="1600" dirty="0" smtClean="0">
                <a:latin typeface="Associate Sans" pitchFamily="50" charset="-18"/>
              </a:rPr>
              <a:t>donacja </a:t>
            </a:r>
            <a:endParaRPr lang="pl-PL" sz="1600" dirty="0">
              <a:latin typeface="Associate Sans" pitchFamily="50" charset="-18"/>
            </a:endParaRPr>
          </a:p>
          <a:p>
            <a:pPr algn="ctr"/>
            <a:r>
              <a:rPr lang="pl-PL" sz="1600" dirty="0">
                <a:latin typeface="Associate Sans" pitchFamily="50" charset="-18"/>
              </a:rPr>
              <a:t>krwi </a:t>
            </a:r>
            <a:r>
              <a:rPr lang="pl-PL" sz="1600" dirty="0" smtClean="0">
                <a:latin typeface="Associate Sans" pitchFamily="50" charset="-18"/>
              </a:rPr>
              <a:t>pełnej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849081" y="4821229"/>
            <a:ext cx="1585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ssociate Sans" pitchFamily="50" charset="-18"/>
              </a:rPr>
              <a:t>Osoby</a:t>
            </a:r>
          </a:p>
          <a:p>
            <a:pPr algn="ctr"/>
            <a:r>
              <a:rPr lang="pl-PL" sz="1600" dirty="0">
                <a:latin typeface="Associate Sans" pitchFamily="50" charset="-18"/>
              </a:rPr>
              <a:t>Może uratować jedna donacja</a:t>
            </a:r>
          </a:p>
        </p:txBody>
      </p:sp>
    </p:spTree>
    <p:extLst>
      <p:ext uri="{BB962C8B-B14F-4D97-AF65-F5344CB8AC3E}">
        <p14:creationId xmlns:p14="http://schemas.microsoft.com/office/powerpoint/2010/main" val="73797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7" y="358878"/>
            <a:ext cx="4233510" cy="6350265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6"/>
            <a:ext cx="12192000" cy="6971016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80226" y="549080"/>
            <a:ext cx="50616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Kto może zostać </a:t>
            </a:r>
            <a:endParaRPr lang="pl-PL" sz="4000" dirty="0" smtClean="0">
              <a:latin typeface="Associate Sans" pitchFamily="50" charset="-18"/>
            </a:endParaRPr>
          </a:p>
          <a:p>
            <a:r>
              <a:rPr lang="pl-PL" sz="4000" dirty="0" smtClean="0">
                <a:latin typeface="Associate Sans" pitchFamily="50" charset="-18"/>
              </a:rPr>
              <a:t>dawcą krwi - wywiad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80226" y="2056199"/>
            <a:ext cx="6389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 smtClean="0">
                <a:latin typeface="Associate Sans Light" pitchFamily="50" charset="-18"/>
              </a:rPr>
              <a:t>W przeprowadzonym wywiadzie medycznym należy uwzględnić wiek dawcy: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Associate Sans Light" pitchFamily="50" charset="-18"/>
              </a:rPr>
              <a:t>18-65 lat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Associate Sans Light" pitchFamily="50" charset="-18"/>
              </a:rPr>
              <a:t>17-18 lat – jeżeli przemawiają za tym względy fizjologiczne lub lecznicze, po uzyskaniu zgody rodziców lub opiekunów prawnych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Associate Sans Light" pitchFamily="50" charset="-18"/>
              </a:rPr>
              <a:t>ponad 65 lat – po corocznym uzyskaniu zgody lekarza w </a:t>
            </a:r>
            <a:r>
              <a:rPr lang="pl-PL" sz="2100" dirty="0" err="1" smtClean="0">
                <a:latin typeface="Associate Sans Light" pitchFamily="50" charset="-18"/>
              </a:rPr>
              <a:t>RCKiK</a:t>
            </a:r>
            <a:r>
              <a:rPr lang="pl-PL" sz="2100" dirty="0" smtClean="0">
                <a:latin typeface="Associate Sans Light" pitchFamily="50" charset="-18"/>
              </a:rPr>
              <a:t> w Warszawie, na podstawie zaświadczenia o stanie zdrowia od lekarza prowadzącego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dirty="0" smtClean="0">
                <a:latin typeface="Associate Sans Light" pitchFamily="50" charset="-18"/>
              </a:rPr>
              <a:t>dawcy pierwszorazowi w wieku ponad 60 lat – do decyzji lekarza </a:t>
            </a:r>
            <a:r>
              <a:rPr lang="pl-PL" sz="2100" dirty="0" err="1" smtClean="0">
                <a:latin typeface="Associate Sans Light" pitchFamily="50" charset="-18"/>
              </a:rPr>
              <a:t>RCKiK</a:t>
            </a:r>
            <a:r>
              <a:rPr lang="pl-PL" sz="2100" dirty="0" smtClean="0">
                <a:latin typeface="Associate Sans Light" pitchFamily="50" charset="-18"/>
              </a:rPr>
              <a:t> w Warszawie</a:t>
            </a:r>
            <a:endParaRPr lang="pl-PL" sz="2100" dirty="0">
              <a:latin typeface="Associate Sans Light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645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r="31677"/>
          <a:stretch/>
        </p:blipFill>
        <p:spPr>
          <a:xfrm>
            <a:off x="7868094" y="97449"/>
            <a:ext cx="4114798" cy="6799017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109717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224057" y="570345"/>
            <a:ext cx="5180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Kto może zostać </a:t>
            </a:r>
            <a:endParaRPr lang="pl-PL" sz="4000" dirty="0" smtClean="0">
              <a:latin typeface="Associate Sans" pitchFamily="50" charset="-18"/>
            </a:endParaRPr>
          </a:p>
          <a:p>
            <a:r>
              <a:rPr lang="pl-PL" sz="4000" dirty="0" smtClean="0">
                <a:latin typeface="Associate Sans" pitchFamily="50" charset="-18"/>
              </a:rPr>
              <a:t>dawcą krwi - badanie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224057" y="2077464"/>
            <a:ext cx="63899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Associate Sans Light" pitchFamily="50" charset="-18"/>
              </a:rPr>
              <a:t>Osoba kwalifikująca przeprowadza skrócone badanie przedmiotowe kandydata na dawcę lub dawcy krwi zwracając uwagę na</a:t>
            </a:r>
            <a:r>
              <a:rPr lang="pl-PL" sz="2000" dirty="0" smtClean="0">
                <a:latin typeface="Associate Sans Light" pitchFamily="50" charset="-18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Associate Sans Light" pitchFamily="50" charset="-18"/>
              </a:rPr>
              <a:t>Wygląd </a:t>
            </a:r>
            <a:r>
              <a:rPr lang="pl-PL" sz="2000" b="1" dirty="0">
                <a:latin typeface="Associate Sans Light" pitchFamily="50" charset="-18"/>
              </a:rPr>
              <a:t>ogólny: </a:t>
            </a:r>
            <a:r>
              <a:rPr lang="pl-PL" sz="2000" dirty="0">
                <a:latin typeface="Associate Sans Light" pitchFamily="50" charset="-18"/>
              </a:rPr>
              <a:t>dyskwalifikuje się osoby, których wygląd ogólny może wskazywać na znaczne zaniedbania higieniczne, pozostawanie pod wpływem alkoholu, narkotyków lub leków oraz nadmierne pobudzenie </a:t>
            </a:r>
            <a:r>
              <a:rPr lang="pl-PL" sz="2000" dirty="0" smtClean="0">
                <a:latin typeface="Associate Sans Light" pitchFamily="50" charset="-18"/>
              </a:rPr>
              <a:t>psychiczne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 smtClean="0">
                <a:latin typeface="Associate Sans Light" pitchFamily="50" charset="-18"/>
              </a:rPr>
              <a:t>Ciężar </a:t>
            </a:r>
            <a:r>
              <a:rPr lang="pl-PL" sz="2000" b="1" dirty="0">
                <a:latin typeface="Associate Sans Light" pitchFamily="50" charset="-18"/>
              </a:rPr>
              <a:t>ciała:</a:t>
            </a:r>
            <a:r>
              <a:rPr lang="pl-PL" sz="2000" dirty="0">
                <a:latin typeface="Associate Sans Light" pitchFamily="50" charset="-18"/>
              </a:rPr>
              <a:t> nie powinien być mniejszy niż 50 kg. Wyraźnie nadmierna dysproporcja pomiędzy ciężarem ciała a wzrostem lub utrata ciężaru ciała z nieokreślonych przyczyn stanowi przeciwwskazanie do pobrania </a:t>
            </a:r>
            <a:r>
              <a:rPr lang="pl-PL" sz="2000" dirty="0" smtClean="0">
                <a:latin typeface="Associate Sans Light" pitchFamily="50" charset="-18"/>
              </a:rPr>
              <a:t>krwi.</a:t>
            </a:r>
            <a:endParaRPr lang="pl-PL" sz="2000" dirty="0">
              <a:latin typeface="Associate Sans Light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0463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T8VQhonCsZqP6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4798" r="30562" b="-2758"/>
          <a:stretch/>
        </p:blipFill>
        <p:spPr>
          <a:xfrm>
            <a:off x="468093" y="321668"/>
            <a:ext cx="4186958" cy="6536332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6"/>
            <a:ext cx="12192000" cy="6971016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21546" y="570345"/>
            <a:ext cx="5180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Kto może zostać </a:t>
            </a:r>
            <a:endParaRPr lang="pl-PL" sz="4000" dirty="0" smtClean="0">
              <a:latin typeface="Associate Sans" pitchFamily="50" charset="-18"/>
            </a:endParaRPr>
          </a:p>
          <a:p>
            <a:r>
              <a:rPr lang="pl-PL" sz="4000" dirty="0" smtClean="0">
                <a:latin typeface="Associate Sans" pitchFamily="50" charset="-18"/>
              </a:rPr>
              <a:t>dawcą krwi - badanie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21546" y="2077464"/>
            <a:ext cx="638990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smtClean="0">
                <a:latin typeface="Associate Sans Light" pitchFamily="50" charset="-18"/>
              </a:rPr>
              <a:t>Temperatura </a:t>
            </a:r>
            <a:r>
              <a:rPr lang="pl-PL" sz="2100" b="1" dirty="0">
                <a:latin typeface="Associate Sans Light" pitchFamily="50" charset="-18"/>
              </a:rPr>
              <a:t>ciała:</a:t>
            </a:r>
            <a:r>
              <a:rPr lang="pl-PL" sz="2100" dirty="0">
                <a:latin typeface="Associate Sans Light" pitchFamily="50" charset="-18"/>
              </a:rPr>
              <a:t> Prawidłowa temperatura ciała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Associate Sans Light" pitchFamily="50" charset="-18"/>
              </a:rPr>
              <a:t>Tętno:</a:t>
            </a:r>
            <a:r>
              <a:rPr lang="pl-PL" sz="2100" dirty="0">
                <a:latin typeface="Associate Sans Light" pitchFamily="50" charset="-18"/>
              </a:rPr>
              <a:t> powinno być miarowe o częstotliwości od 50 do 100 uderzeń na </a:t>
            </a:r>
            <a:r>
              <a:rPr lang="pl-PL" sz="2100" dirty="0" smtClean="0">
                <a:latin typeface="Associate Sans Light" pitchFamily="50" charset="-18"/>
              </a:rPr>
              <a:t>minutę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 smtClean="0">
                <a:latin typeface="Associate Sans Light" pitchFamily="50" charset="-18"/>
              </a:rPr>
              <a:t>Ciśnienie </a:t>
            </a:r>
            <a:r>
              <a:rPr lang="pl-PL" sz="2100" b="1" dirty="0">
                <a:latin typeface="Associate Sans Light" pitchFamily="50" charset="-18"/>
              </a:rPr>
              <a:t>tętnicze:</a:t>
            </a:r>
            <a:r>
              <a:rPr lang="pl-PL" sz="2100" dirty="0">
                <a:latin typeface="Associate Sans Light" pitchFamily="50" charset="-18"/>
              </a:rPr>
              <a:t> wartości ciśnienia tętniczego nie powinny przekraczać: 160 mm Hg dla ciśnienia skurczowego; 100 mm Hg dla ciśnienia rozkurczowego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100" b="1" dirty="0">
                <a:latin typeface="Associate Sans Light" pitchFamily="50" charset="-18"/>
              </a:rPr>
              <a:t>Zmiany skórne: </a:t>
            </a:r>
            <a:r>
              <a:rPr lang="pl-PL" sz="2100" dirty="0">
                <a:latin typeface="Associate Sans Light" pitchFamily="50" charset="-18"/>
              </a:rPr>
              <a:t>okolica miejsca wkłucia do żyły powinna być wolna od jakichkolwiek zmian chorobowych</a:t>
            </a:r>
          </a:p>
        </p:txBody>
      </p:sp>
    </p:spTree>
    <p:extLst>
      <p:ext uri="{BB962C8B-B14F-4D97-AF65-F5344CB8AC3E}">
        <p14:creationId xmlns:p14="http://schemas.microsoft.com/office/powerpoint/2010/main" val="7254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15115" r="55243" b="27002"/>
          <a:stretch/>
        </p:blipFill>
        <p:spPr>
          <a:xfrm>
            <a:off x="622205" y="1314257"/>
            <a:ext cx="3226085" cy="3462391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078895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162271" y="652538"/>
            <a:ext cx="5180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Kto może zostać </a:t>
            </a:r>
            <a:endParaRPr lang="pl-PL" sz="4000" dirty="0" smtClean="0">
              <a:latin typeface="Associate Sans" pitchFamily="50" charset="-18"/>
            </a:endParaRPr>
          </a:p>
          <a:p>
            <a:r>
              <a:rPr lang="pl-PL" sz="4000" dirty="0" smtClean="0">
                <a:latin typeface="Associate Sans" pitchFamily="50" charset="-18"/>
              </a:rPr>
              <a:t>dawcą krwi - badanie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162271" y="2159657"/>
            <a:ext cx="75502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aktywna lub przebyta poważna choroba układu </a:t>
            </a:r>
            <a:r>
              <a:rPr lang="pl-PL" sz="2000" dirty="0" smtClean="0">
                <a:latin typeface="Associate Sans Light" pitchFamily="50" charset="-18"/>
              </a:rPr>
              <a:t>krążenia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ssociate Sans Light" pitchFamily="50" charset="-18"/>
              </a:rPr>
              <a:t>układu </a:t>
            </a:r>
            <a:r>
              <a:rPr lang="pl-PL" sz="2000" dirty="0">
                <a:latin typeface="Associate Sans Light" pitchFamily="50" charset="-18"/>
              </a:rPr>
              <a:t>nerwowego, </a:t>
            </a:r>
            <a:r>
              <a:rPr lang="pl-PL" sz="2000" dirty="0" smtClean="0">
                <a:latin typeface="Associate Sans Light" pitchFamily="50" charset="-18"/>
              </a:rPr>
              <a:t>zaburzenia </a:t>
            </a:r>
            <a:r>
              <a:rPr lang="pl-PL" sz="2000" dirty="0">
                <a:latin typeface="Associate Sans Light" pitchFamily="50" charset="-18"/>
              </a:rPr>
              <a:t>krzepnięcia w wywiadzie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kiedykolwiek rozpoznana padaczka, napady </a:t>
            </a:r>
            <a:r>
              <a:rPr lang="pl-PL" sz="2000" dirty="0" smtClean="0">
                <a:latin typeface="Associate Sans Light" pitchFamily="50" charset="-18"/>
              </a:rPr>
              <a:t>drgawkowe, układu </a:t>
            </a:r>
            <a:r>
              <a:rPr lang="pl-PL" sz="2000" dirty="0">
                <a:latin typeface="Associate Sans Light" pitchFamily="50" charset="-18"/>
              </a:rPr>
              <a:t>pokarmowego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ssociate Sans Light" pitchFamily="50" charset="-18"/>
              </a:rPr>
              <a:t>układu </a:t>
            </a:r>
            <a:r>
              <a:rPr lang="pl-PL" sz="2000" dirty="0">
                <a:latin typeface="Associate Sans Light" pitchFamily="50" charset="-18"/>
              </a:rPr>
              <a:t>moczowo-płciowego i nerek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ssociate Sans Light" pitchFamily="50" charset="-18"/>
              </a:rPr>
              <a:t>układu </a:t>
            </a:r>
            <a:r>
              <a:rPr lang="pl-PL" sz="2000" dirty="0">
                <a:latin typeface="Associate Sans Light" pitchFamily="50" charset="-18"/>
              </a:rPr>
              <a:t>oddechowego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ssociate Sans Light" pitchFamily="50" charset="-18"/>
              </a:rPr>
              <a:t>układu </a:t>
            </a:r>
            <a:r>
              <a:rPr lang="pl-PL" sz="2000" dirty="0">
                <a:latin typeface="Associate Sans Light" pitchFamily="50" charset="-18"/>
              </a:rPr>
              <a:t>immunologicznego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ssociate Sans Light" pitchFamily="50" charset="-18"/>
              </a:rPr>
              <a:t>układu </a:t>
            </a:r>
            <a:r>
              <a:rPr lang="pl-PL" sz="2000" dirty="0">
                <a:latin typeface="Associate Sans Light" pitchFamily="50" charset="-18"/>
              </a:rPr>
              <a:t>krwi i układu krwiotwórczego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ssociate Sans Light" pitchFamily="50" charset="-18"/>
              </a:rPr>
              <a:t>układu </a:t>
            </a:r>
            <a:r>
              <a:rPr lang="pl-PL" sz="2000" dirty="0" err="1">
                <a:latin typeface="Associate Sans Light" pitchFamily="50" charset="-18"/>
              </a:rPr>
              <a:t>endokrynnego</a:t>
            </a:r>
            <a:r>
              <a:rPr lang="pl-PL" sz="2000" dirty="0">
                <a:latin typeface="Associate Sans Light" pitchFamily="50" charset="-18"/>
              </a:rPr>
              <a:t> lub choroba metaboliczna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choroba skóry</a:t>
            </a:r>
            <a:endParaRPr lang="pl-PL" sz="2000" dirty="0">
              <a:latin typeface="Associate Sans Light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Associate Sans Light" pitchFamily="50" charset="-18"/>
              </a:rPr>
              <a:t>układowa </a:t>
            </a:r>
            <a:r>
              <a:rPr lang="pl-PL" sz="2000" dirty="0">
                <a:latin typeface="Associate Sans Light" pitchFamily="50" charset="-18"/>
              </a:rPr>
              <a:t>np. kolagenoza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nowotwór złośliwy: </a:t>
            </a:r>
            <a:r>
              <a:rPr lang="pl-PL" sz="2000" dirty="0" smtClean="0">
                <a:latin typeface="Associate Sans Light" pitchFamily="50" charset="-18"/>
              </a:rPr>
              <a:t>cukrzyca </a:t>
            </a:r>
            <a:r>
              <a:rPr lang="pl-PL" sz="2000" dirty="0">
                <a:latin typeface="Associate Sans Light" pitchFamily="50" charset="-18"/>
              </a:rPr>
              <a:t>leczona insuliną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Associate Sans Light" pitchFamily="50" charset="-18"/>
              </a:rPr>
              <a:t>choroby </a:t>
            </a:r>
            <a:r>
              <a:rPr lang="pl-PL" sz="2000" dirty="0" smtClean="0">
                <a:latin typeface="Associate Sans Light" pitchFamily="50" charset="-18"/>
              </a:rPr>
              <a:t>zakaźne</a:t>
            </a:r>
            <a:endParaRPr lang="pl-PL" sz="2400" dirty="0">
              <a:latin typeface="Associate Sans Light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275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0" descr="preencoded.png"/>
          <p:cNvPicPr>
            <a:picLocks noChangeAspect="1"/>
          </p:cNvPicPr>
          <p:nvPr/>
        </p:nvPicPr>
        <p:blipFill rotWithShape="1">
          <a:blip r:embed="rId2"/>
          <a:srcRect r="22790"/>
          <a:stretch/>
        </p:blipFill>
        <p:spPr>
          <a:xfrm>
            <a:off x="8670248" y="398559"/>
            <a:ext cx="3324767" cy="6459441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36187" y="652538"/>
            <a:ext cx="572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Proces oddawania krwi </a:t>
            </a:r>
            <a:endParaRPr lang="pl-PL" sz="4000" dirty="0" smtClean="0">
              <a:latin typeface="Associate Sans" pitchFamily="50" charset="-18"/>
            </a:endParaRPr>
          </a:p>
          <a:p>
            <a:r>
              <a:rPr lang="pl-PL" sz="4000" dirty="0" smtClean="0">
                <a:latin typeface="Associate Sans" pitchFamily="50" charset="-18"/>
              </a:rPr>
              <a:t>krok </a:t>
            </a:r>
            <a:r>
              <a:rPr lang="pl-PL" sz="4000" dirty="0">
                <a:latin typeface="Associate Sans" pitchFamily="50" charset="-18"/>
              </a:rPr>
              <a:t>po kroku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36186" y="3304436"/>
            <a:ext cx="76324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Associate Sans Light" pitchFamily="50" charset="-18"/>
              </a:rPr>
              <a:t>Rejestracja i </a:t>
            </a:r>
            <a:r>
              <a:rPr lang="pl-PL" sz="2000" b="1" dirty="0" smtClean="0">
                <a:latin typeface="Associate Sans Light" pitchFamily="50" charset="-18"/>
              </a:rPr>
              <a:t>kwestionariusz </a:t>
            </a:r>
            <a:r>
              <a:rPr lang="pl-PL" sz="2000" dirty="0" smtClean="0">
                <a:latin typeface="Associate Sans Light" pitchFamily="50" charset="-18"/>
              </a:rPr>
              <a:t>- Wypełnienie </a:t>
            </a:r>
            <a:r>
              <a:rPr lang="pl-PL" sz="2000" dirty="0">
                <a:latin typeface="Associate Sans Light" pitchFamily="50" charset="-18"/>
              </a:rPr>
              <a:t>formularza </a:t>
            </a:r>
            <a:r>
              <a:rPr lang="pl-PL" sz="2000" dirty="0" smtClean="0">
                <a:latin typeface="Associate Sans Light" pitchFamily="50" charset="-18"/>
              </a:rPr>
              <a:t/>
            </a:r>
            <a:br>
              <a:rPr lang="pl-PL" sz="2000" dirty="0" smtClean="0">
                <a:latin typeface="Associate Sans Light" pitchFamily="50" charset="-18"/>
              </a:rPr>
            </a:br>
            <a:r>
              <a:rPr lang="pl-PL" sz="2000" dirty="0" smtClean="0">
                <a:latin typeface="Associate Sans Light" pitchFamily="50" charset="-18"/>
              </a:rPr>
              <a:t>z </a:t>
            </a:r>
            <a:r>
              <a:rPr lang="pl-PL" sz="2000" dirty="0">
                <a:latin typeface="Associate Sans Light" pitchFamily="50" charset="-18"/>
              </a:rPr>
              <a:t>pytaniami o stan zdrowia i historię medyczną. To standardowa procedura zapewniająca bezpieczeństwo</a:t>
            </a:r>
            <a:r>
              <a:rPr lang="pl-PL" sz="2000" dirty="0" smtClean="0">
                <a:latin typeface="Associate Sans Light" pitchFamily="50" charset="-1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Associate Sans Light" pitchFamily="50" charset="-18"/>
              </a:rPr>
              <a:t>Badanie </a:t>
            </a:r>
            <a:r>
              <a:rPr lang="pl-PL" sz="2000" b="1" dirty="0" smtClean="0">
                <a:latin typeface="Associate Sans Light" pitchFamily="50" charset="-18"/>
              </a:rPr>
              <a:t>lekarskie </a:t>
            </a:r>
            <a:r>
              <a:rPr lang="pl-PL" sz="2000" dirty="0" smtClean="0">
                <a:latin typeface="Associate Sans Light" pitchFamily="50" charset="-18"/>
              </a:rPr>
              <a:t>- Lekarz </a:t>
            </a:r>
            <a:r>
              <a:rPr lang="pl-PL" sz="2000" dirty="0">
                <a:latin typeface="Associate Sans Light" pitchFamily="50" charset="-18"/>
              </a:rPr>
              <a:t>sprawdza ciśnienie krwi, puls, poziom hemoglobiny. Ocenia czy jesteś gotowy do oddania krwi</a:t>
            </a:r>
            <a:r>
              <a:rPr lang="pl-PL" sz="2000" dirty="0" smtClean="0">
                <a:latin typeface="Associate Sans Light" pitchFamily="50" charset="-1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Associate Sans Light" pitchFamily="50" charset="-18"/>
              </a:rPr>
              <a:t>Regeneracja i </a:t>
            </a:r>
            <a:r>
              <a:rPr lang="pl-PL" sz="2000" b="1" dirty="0" smtClean="0">
                <a:latin typeface="Associate Sans Light" pitchFamily="50" charset="-18"/>
              </a:rPr>
              <a:t>przekąska </a:t>
            </a:r>
            <a:r>
              <a:rPr lang="pl-PL" sz="2000" dirty="0" smtClean="0">
                <a:latin typeface="Associate Sans Light" pitchFamily="50" charset="-18"/>
              </a:rPr>
              <a:t>- Po </a:t>
            </a:r>
            <a:r>
              <a:rPr lang="pl-PL" sz="2000" dirty="0">
                <a:latin typeface="Associate Sans Light" pitchFamily="50" charset="-18"/>
              </a:rPr>
              <a:t>donacji wypoczywasz 10-15 minut, pijąc napoje i jedząc lekką przekąskę. Organizm szybko uzupełnia utracone płyny</a:t>
            </a:r>
            <a:r>
              <a:rPr lang="pl-PL" sz="2000" dirty="0" smtClean="0">
                <a:latin typeface="Associate Sans Light" pitchFamily="50" charset="-18"/>
              </a:rPr>
              <a:t>.</a:t>
            </a:r>
            <a:endParaRPr lang="pl-PL" sz="2000" dirty="0">
              <a:latin typeface="Associate Sans Light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Associate Sans Light" pitchFamily="50" charset="-18"/>
              </a:rPr>
              <a:t>Pobieranie </a:t>
            </a:r>
            <a:r>
              <a:rPr lang="pl-PL" sz="2000" b="1" dirty="0" smtClean="0">
                <a:latin typeface="Associate Sans Light" pitchFamily="50" charset="-18"/>
              </a:rPr>
              <a:t>krwi </a:t>
            </a:r>
            <a:r>
              <a:rPr lang="pl-PL" sz="2000" dirty="0" smtClean="0">
                <a:latin typeface="Associate Sans Light" pitchFamily="50" charset="-18"/>
              </a:rPr>
              <a:t>- Sterylną </a:t>
            </a:r>
            <a:r>
              <a:rPr lang="pl-PL" sz="2000" dirty="0">
                <a:latin typeface="Associate Sans Light" pitchFamily="50" charset="-18"/>
              </a:rPr>
              <a:t>igłą pobiera się 450 ml krwi. Proces trwa </a:t>
            </a:r>
            <a:r>
              <a:rPr lang="pl-PL" sz="2000" dirty="0" smtClean="0">
                <a:latin typeface="Associate Sans Light" pitchFamily="50" charset="-18"/>
              </a:rPr>
              <a:t>5-10 </a:t>
            </a:r>
            <a:r>
              <a:rPr lang="pl-PL" sz="2000" dirty="0">
                <a:latin typeface="Associate Sans Light" pitchFamily="50" charset="-18"/>
              </a:rPr>
              <a:t>minut i jest praktycznie bezbolesny.</a:t>
            </a:r>
          </a:p>
        </p:txBody>
      </p:sp>
      <p:sp>
        <p:nvSpPr>
          <p:cNvPr id="4" name="Prostokąt 3"/>
          <p:cNvSpPr/>
          <p:nvPr/>
        </p:nvSpPr>
        <p:spPr>
          <a:xfrm>
            <a:off x="936186" y="2094932"/>
            <a:ext cx="7447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ssociate Sans" pitchFamily="50" charset="-18"/>
              </a:rPr>
              <a:t>Oddanie krwi to prosty i bezpieczny proces, który trwa około </a:t>
            </a:r>
            <a:r>
              <a:rPr lang="pl-PL" sz="2000" dirty="0" smtClean="0">
                <a:latin typeface="Associate Sans" pitchFamily="50" charset="-18"/>
              </a:rPr>
              <a:t>5-10 </a:t>
            </a:r>
            <a:r>
              <a:rPr lang="pl-PL" sz="2000" dirty="0">
                <a:latin typeface="Associate Sans" pitchFamily="50" charset="-18"/>
              </a:rPr>
              <a:t>minut. Oto co możesz oczekiwać podczas swojej wizyty w centrum krwiodawstwa</a:t>
            </a:r>
          </a:p>
        </p:txBody>
      </p:sp>
    </p:spTree>
    <p:extLst>
      <p:ext uri="{BB962C8B-B14F-4D97-AF65-F5344CB8AC3E}">
        <p14:creationId xmlns:p14="http://schemas.microsoft.com/office/powerpoint/2010/main" val="27406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2" r="38895"/>
          <a:stretch/>
        </p:blipFill>
        <p:spPr>
          <a:xfrm>
            <a:off x="172590" y="451702"/>
            <a:ext cx="3817089" cy="6524450"/>
          </a:xfrm>
          <a:prstGeom prst="rect">
            <a:avLst/>
          </a:prstGeom>
        </p:spPr>
      </p:pic>
      <p:sp>
        <p:nvSpPr>
          <p:cNvPr id="12" name="Dowolny kształt 11"/>
          <p:cNvSpPr/>
          <p:nvPr/>
        </p:nvSpPr>
        <p:spPr>
          <a:xfrm>
            <a:off x="0" y="-113017"/>
            <a:ext cx="12192000" cy="7089169"/>
          </a:xfrm>
          <a:custGeom>
            <a:avLst/>
            <a:gdLst>
              <a:gd name="connsiteX0" fmla="*/ 1516400 w 12192000"/>
              <a:gd name="connsiteY0" fmla="*/ 543095 h 6858000"/>
              <a:gd name="connsiteX1" fmla="*/ 491067 w 12192000"/>
              <a:gd name="connsiteY1" fmla="*/ 1568428 h 6858000"/>
              <a:gd name="connsiteX2" fmla="*/ 491067 w 12192000"/>
              <a:gd name="connsiteY2" fmla="*/ 5669637 h 6858000"/>
              <a:gd name="connsiteX3" fmla="*/ 1516400 w 12192000"/>
              <a:gd name="connsiteY3" fmla="*/ 6694970 h 6858000"/>
              <a:gd name="connsiteX4" fmla="*/ 10861868 w 12192000"/>
              <a:gd name="connsiteY4" fmla="*/ 6694970 h 6858000"/>
              <a:gd name="connsiteX5" fmla="*/ 11887201 w 12192000"/>
              <a:gd name="connsiteY5" fmla="*/ 5669637 h 6858000"/>
              <a:gd name="connsiteX6" fmla="*/ 11887201 w 12192000"/>
              <a:gd name="connsiteY6" fmla="*/ 1568428 h 6858000"/>
              <a:gd name="connsiteX7" fmla="*/ 10861868 w 12192000"/>
              <a:gd name="connsiteY7" fmla="*/ 54309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516400" y="543095"/>
                </a:moveTo>
                <a:cubicBezTo>
                  <a:pt x="950124" y="543095"/>
                  <a:pt x="491067" y="1002152"/>
                  <a:pt x="491067" y="1568428"/>
                </a:cubicBezTo>
                <a:lnTo>
                  <a:pt x="491067" y="5669637"/>
                </a:lnTo>
                <a:cubicBezTo>
                  <a:pt x="491067" y="6235913"/>
                  <a:pt x="950124" y="6694970"/>
                  <a:pt x="1516400" y="6694970"/>
                </a:cubicBezTo>
                <a:lnTo>
                  <a:pt x="10861868" y="6694970"/>
                </a:lnTo>
                <a:cubicBezTo>
                  <a:pt x="11428144" y="6694970"/>
                  <a:pt x="11887201" y="6235913"/>
                  <a:pt x="11887201" y="5669637"/>
                </a:cubicBezTo>
                <a:lnTo>
                  <a:pt x="11887201" y="1568428"/>
                </a:lnTo>
                <a:cubicBezTo>
                  <a:pt x="11887201" y="1002152"/>
                  <a:pt x="11428144" y="543095"/>
                  <a:pt x="10861868" y="54309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" y="97449"/>
            <a:ext cx="732990" cy="7329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162271" y="652538"/>
            <a:ext cx="689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>
                <a:latin typeface="Associate Sans" pitchFamily="50" charset="-18"/>
              </a:rPr>
              <a:t>Mity i fakty o krwiodawstwie</a:t>
            </a:r>
            <a:endParaRPr lang="pl-PL" sz="1200" dirty="0">
              <a:latin typeface="Associate Sans" pitchFamily="50" charset="-1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162270" y="2443199"/>
            <a:ext cx="74475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ssociate Sans Light" pitchFamily="50" charset="-18"/>
              </a:rPr>
              <a:t>❌ Mit: </a:t>
            </a:r>
            <a:r>
              <a:rPr lang="pl-PL" sz="2000" dirty="0">
                <a:latin typeface="Associate Sans Light" pitchFamily="50" charset="-18"/>
              </a:rPr>
              <a:t>Oddawanie krwi </a:t>
            </a:r>
            <a:r>
              <a:rPr lang="pl-PL" sz="2000" dirty="0" smtClean="0">
                <a:latin typeface="Associate Sans Light" pitchFamily="50" charset="-18"/>
              </a:rPr>
              <a:t>boli</a:t>
            </a:r>
          </a:p>
          <a:p>
            <a:pPr marL="265113" indent="-265113"/>
            <a:r>
              <a:rPr lang="pl-PL" sz="2000" b="1" dirty="0" smtClean="0">
                <a:latin typeface="Associate Sans Light" pitchFamily="50" charset="-18"/>
              </a:rPr>
              <a:t>    </a:t>
            </a:r>
            <a:r>
              <a:rPr lang="pl-PL" sz="2000" b="1" u="sng" dirty="0" smtClean="0">
                <a:latin typeface="Associate Sans Light" pitchFamily="50" charset="-18"/>
              </a:rPr>
              <a:t>Fakt</a:t>
            </a:r>
            <a:r>
              <a:rPr lang="pl-PL" sz="2000" b="1" dirty="0">
                <a:latin typeface="Associate Sans Light" pitchFamily="50" charset="-18"/>
              </a:rPr>
              <a:t>: </a:t>
            </a:r>
            <a:r>
              <a:rPr lang="pl-PL" sz="2000" dirty="0">
                <a:latin typeface="Associate Sans Light" pitchFamily="50" charset="-18"/>
              </a:rPr>
              <a:t>Uczucie ukłucia igłą jest minimalne i trwa sekundę. Sam proces pobierania krwi jest bezbolesny</a:t>
            </a:r>
            <a:r>
              <a:rPr lang="pl-PL" sz="2000" dirty="0" smtClean="0">
                <a:latin typeface="Associate Sans Light" pitchFamily="50" charset="-18"/>
              </a:rPr>
              <a:t>. </a:t>
            </a:r>
          </a:p>
          <a:p>
            <a:endParaRPr lang="pl-PL" sz="2000" b="1" dirty="0">
              <a:latin typeface="Associate Sans Light" pitchFamily="50" charset="-18"/>
            </a:endParaRPr>
          </a:p>
          <a:p>
            <a:r>
              <a:rPr lang="pl-PL" sz="2000" b="1" dirty="0">
                <a:latin typeface="Associate Sans Light" pitchFamily="50" charset="-18"/>
              </a:rPr>
              <a:t>❌ Mit: </a:t>
            </a:r>
            <a:r>
              <a:rPr lang="pl-PL" sz="2000" dirty="0">
                <a:latin typeface="Associate Sans Light" pitchFamily="50" charset="-18"/>
              </a:rPr>
              <a:t>Można się zarazić </a:t>
            </a:r>
            <a:r>
              <a:rPr lang="pl-PL" sz="2000" dirty="0" smtClean="0">
                <a:latin typeface="Associate Sans Light" pitchFamily="50" charset="-18"/>
              </a:rPr>
              <a:t>Chorobami</a:t>
            </a:r>
          </a:p>
          <a:p>
            <a:pPr marL="265113" indent="-265113"/>
            <a:r>
              <a:rPr lang="pl-PL" sz="2000" b="1" dirty="0" smtClean="0">
                <a:latin typeface="Associate Sans Light" pitchFamily="50" charset="-18"/>
              </a:rPr>
              <a:t>    </a:t>
            </a:r>
            <a:r>
              <a:rPr lang="pl-PL" sz="2000" b="1" u="sng" dirty="0" smtClean="0">
                <a:latin typeface="Associate Sans Light" pitchFamily="50" charset="-18"/>
              </a:rPr>
              <a:t>Fakt</a:t>
            </a:r>
            <a:r>
              <a:rPr lang="pl-PL" sz="2000" b="1" dirty="0">
                <a:latin typeface="Associate Sans Light" pitchFamily="50" charset="-18"/>
              </a:rPr>
              <a:t>: </a:t>
            </a:r>
            <a:r>
              <a:rPr lang="pl-PL" sz="2000" dirty="0">
                <a:latin typeface="Associate Sans Light" pitchFamily="50" charset="-18"/>
              </a:rPr>
              <a:t>Cały sprzęt jest sterylny i jednorazowy. </a:t>
            </a:r>
            <a:r>
              <a:rPr lang="pl-PL" sz="2000" dirty="0" smtClean="0">
                <a:latin typeface="Associate Sans Light" pitchFamily="50" charset="-18"/>
              </a:rPr>
              <a:t>Zakażenie </a:t>
            </a:r>
            <a:r>
              <a:rPr lang="pl-PL" sz="2000" dirty="0">
                <a:latin typeface="Associate Sans Light" pitchFamily="50" charset="-18"/>
              </a:rPr>
              <a:t>podczas oddawania krwi jest niemożliwe</a:t>
            </a:r>
            <a:r>
              <a:rPr lang="pl-PL" sz="2000" dirty="0" smtClean="0">
                <a:latin typeface="Associate Sans Light" pitchFamily="50" charset="-18"/>
              </a:rPr>
              <a:t>.</a:t>
            </a:r>
          </a:p>
          <a:p>
            <a:endParaRPr lang="pl-PL" sz="2000" b="1" dirty="0">
              <a:latin typeface="Associate Sans Light" pitchFamily="50" charset="-18"/>
            </a:endParaRPr>
          </a:p>
          <a:p>
            <a:r>
              <a:rPr lang="pl-PL" sz="2000" b="1" dirty="0">
                <a:latin typeface="Associate Sans Light" pitchFamily="50" charset="-18"/>
              </a:rPr>
              <a:t>❌ Mit: </a:t>
            </a:r>
            <a:r>
              <a:rPr lang="pl-PL" sz="2000" dirty="0">
                <a:latin typeface="Associate Sans Light" pitchFamily="50" charset="-18"/>
              </a:rPr>
              <a:t>Po oddaniu krwi będę słaby</a:t>
            </a:r>
          </a:p>
          <a:p>
            <a:pPr marL="265113" indent="-265113"/>
            <a:r>
              <a:rPr lang="pl-PL" sz="2000" b="1" dirty="0" smtClean="0">
                <a:latin typeface="Associate Sans Light" pitchFamily="50" charset="-18"/>
              </a:rPr>
              <a:t>    </a:t>
            </a:r>
            <a:r>
              <a:rPr lang="pl-PL" sz="2000" b="1" u="sng" dirty="0" smtClean="0">
                <a:latin typeface="Associate Sans Light" pitchFamily="50" charset="-18"/>
              </a:rPr>
              <a:t>Fakt</a:t>
            </a:r>
            <a:r>
              <a:rPr lang="pl-PL" sz="2000" b="1" dirty="0">
                <a:latin typeface="Associate Sans Light" pitchFamily="50" charset="-18"/>
              </a:rPr>
              <a:t>: </a:t>
            </a:r>
            <a:r>
              <a:rPr lang="pl-PL" sz="2000" dirty="0">
                <a:latin typeface="Associate Sans Light" pitchFamily="50" charset="-18"/>
              </a:rPr>
              <a:t>Organizm regeneruje płyny w ciągu godzin, </a:t>
            </a:r>
            <a:r>
              <a:rPr lang="pl-PL" sz="2000" dirty="0" smtClean="0">
                <a:latin typeface="Associate Sans Light" pitchFamily="50" charset="-18"/>
              </a:rPr>
              <a:t/>
            </a:r>
            <a:br>
              <a:rPr lang="pl-PL" sz="2000" dirty="0" smtClean="0">
                <a:latin typeface="Associate Sans Light" pitchFamily="50" charset="-18"/>
              </a:rPr>
            </a:br>
            <a:r>
              <a:rPr lang="pl-PL" sz="2000" dirty="0" smtClean="0">
                <a:latin typeface="Associate Sans Light" pitchFamily="50" charset="-18"/>
              </a:rPr>
              <a:t>a czerwone </a:t>
            </a:r>
            <a:r>
              <a:rPr lang="pl-PL" sz="2000" dirty="0">
                <a:latin typeface="Associate Sans Light" pitchFamily="50" charset="-18"/>
              </a:rPr>
              <a:t>krwinki w kilka tygodni. Można normalnie funkcjonować tego samego dnia.</a:t>
            </a:r>
            <a:endParaRPr lang="pl-PL" sz="2000" dirty="0" smtClean="0">
              <a:latin typeface="Associate Sans Light" pitchFamily="50" charset="-18"/>
            </a:endParaRPr>
          </a:p>
          <a:p>
            <a:endParaRPr lang="pl-PL" sz="2000" dirty="0">
              <a:latin typeface="Associate Sans Light" pitchFamily="50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162270" y="1418093"/>
            <a:ext cx="7447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Associate Sans" pitchFamily="50" charset="-18"/>
              </a:rPr>
              <a:t>Wokół krwiodawstwa narosło wiele mitów, które powstrzymują ludzi przed ratowaniem życia. Poznaj prawdę!</a:t>
            </a:r>
          </a:p>
        </p:txBody>
      </p:sp>
      <p:sp>
        <p:nvSpPr>
          <p:cNvPr id="9" name="Znak plus 8"/>
          <p:cNvSpPr/>
          <p:nvPr/>
        </p:nvSpPr>
        <p:spPr>
          <a:xfrm>
            <a:off x="4209692" y="2838883"/>
            <a:ext cx="341584" cy="335024"/>
          </a:xfrm>
          <a:prstGeom prst="mathPlus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Znak plus 12"/>
          <p:cNvSpPr/>
          <p:nvPr/>
        </p:nvSpPr>
        <p:spPr>
          <a:xfrm>
            <a:off x="4209692" y="4043706"/>
            <a:ext cx="341584" cy="335024"/>
          </a:xfrm>
          <a:prstGeom prst="mathPlus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Znak plus 13"/>
          <p:cNvSpPr/>
          <p:nvPr/>
        </p:nvSpPr>
        <p:spPr>
          <a:xfrm>
            <a:off x="4214847" y="5265168"/>
            <a:ext cx="341584" cy="335024"/>
          </a:xfrm>
          <a:prstGeom prst="mathPlus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889</Words>
  <Application>Microsoft Office PowerPoint</Application>
  <PresentationFormat>Panoramiczny</PresentationFormat>
  <Paragraphs>160</Paragraphs>
  <Slides>18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Associate Sans</vt:lpstr>
      <vt:lpstr>Associate Sans Light</vt:lpstr>
      <vt:lpstr>Associate Sans Medium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29</cp:revision>
  <dcterms:created xsi:type="dcterms:W3CDTF">2025-10-24T10:17:18Z</dcterms:created>
  <dcterms:modified xsi:type="dcterms:W3CDTF">2025-10-24T19:29:20Z</dcterms:modified>
</cp:coreProperties>
</file>